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media1.mov" ContentType="video/unknown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 Light"/>
      </a:defRPr>
    </a:lvl1pPr>
    <a:lvl2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 Light"/>
      </a:defRPr>
    </a:lvl2pPr>
    <a:lvl3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 Light"/>
      </a:defRPr>
    </a:lvl3pPr>
    <a:lvl4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 Light"/>
      </a:defRPr>
    </a:lvl4pPr>
    <a:lvl5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 Light"/>
      </a:defRPr>
    </a:lvl5pPr>
    <a:lvl6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 Light"/>
      </a:defRPr>
    </a:lvl6pPr>
    <a:lvl7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 Light"/>
      </a:defRPr>
    </a:lvl7pPr>
    <a:lvl8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 Light"/>
      </a:defRPr>
    </a:lvl8pPr>
    <a:lvl9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C4C6C6"/>
              </a:solidFill>
              <a:prstDash val="solid"/>
              <a:miter lim="400000"/>
            </a:ln>
          </a:top>
          <a:bottom>
            <a:ln w="25400" cap="flat">
              <a:solidFill>
                <a:srgbClr val="C4C6C6"/>
              </a:solidFill>
              <a:prstDash val="solid"/>
              <a:miter lim="400000"/>
            </a:ln>
          </a:bottom>
          <a:insideH>
            <a:ln w="25400" cap="flat">
              <a:solidFill>
                <a:srgbClr val="C4C6C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F2F2F2"/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C4C6C6"/>
              </a:solidFill>
              <a:prstDash val="solid"/>
              <a:miter lim="400000"/>
            </a:ln>
          </a:right>
          <a:top>
            <a:ln w="25400" cap="flat">
              <a:solidFill>
                <a:srgbClr val="C4C6C6"/>
              </a:solidFill>
              <a:prstDash val="solid"/>
              <a:miter lim="400000"/>
            </a:ln>
          </a:top>
          <a:bottom>
            <a:ln w="25400" cap="flat">
              <a:solidFill>
                <a:srgbClr val="C4C6C6"/>
              </a:solidFill>
              <a:prstDash val="solid"/>
              <a:miter lim="400000"/>
            </a:ln>
          </a:bottom>
          <a:insideH>
            <a:ln w="25400" cap="flat">
              <a:solidFill>
                <a:srgbClr val="C4C6C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8E9E8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satOff val="12166"/>
              <a:lumOff val="-13042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FF8FA"/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4F728F"/>
              </a:solidFill>
              <a:prstDash val="solid"/>
              <a:miter lim="400000"/>
            </a:ln>
          </a:top>
          <a:bottom>
            <a:ln w="12700" cap="flat">
              <a:solidFill>
                <a:srgbClr val="4F728F"/>
              </a:solidFill>
              <a:prstDash val="solid"/>
              <a:miter lim="400000"/>
            </a:ln>
          </a:bottom>
          <a:insideH>
            <a:ln w="12700" cap="flat">
              <a:solidFill>
                <a:srgbClr val="4F728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4DADF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74747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38EB0"/>
          </a:solidFill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747474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173D59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F2F2F2"/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solidFill>
                <a:srgbClr val="3C3C1D"/>
              </a:solidFill>
              <a:prstDash val="solid"/>
              <a:miter lim="400000"/>
            </a:ln>
          </a:left>
          <a:right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insideV>
        </a:tcBdr>
        <a:fill>
          <a:solidFill>
            <a:srgbClr val="CFCDBB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solidFill>
                <a:srgbClr val="C6C6C6"/>
              </a:solidFill>
              <a:prstDash val="solid"/>
              <a:miter lim="400000"/>
            </a:ln>
          </a:left>
          <a:right>
            <a:ln w="12700" cap="flat">
              <a:solidFill>
                <a:srgbClr val="C6C6C6"/>
              </a:solidFill>
              <a:prstDash val="solid"/>
              <a:miter lim="400000"/>
            </a:ln>
          </a:right>
          <a:top>
            <a:ln w="12700" cap="flat">
              <a:solidFill>
                <a:srgbClr val="656839"/>
              </a:solidFill>
              <a:prstDash val="solid"/>
              <a:miter lim="400000"/>
            </a:ln>
          </a:top>
          <a:bottom>
            <a:ln w="12700" cap="flat">
              <a:solidFill>
                <a:srgbClr val="3C3C1D"/>
              </a:solidFill>
              <a:prstDash val="solid"/>
              <a:miter lim="400000"/>
            </a:ln>
          </a:bottom>
          <a:insideH>
            <a:ln w="12700" cap="flat">
              <a:solidFill>
                <a:srgbClr val="C6C6C6"/>
              </a:solidFill>
              <a:prstDash val="solid"/>
              <a:miter lim="400000"/>
            </a:ln>
          </a:insideH>
          <a:insideV>
            <a:ln w="12700" cap="flat">
              <a:solidFill>
                <a:srgbClr val="C6C6C6"/>
              </a:solidFill>
              <a:prstDash val="solid"/>
              <a:miter lim="400000"/>
            </a:ln>
          </a:insideV>
        </a:tcBdr>
        <a:fill>
          <a:solidFill>
            <a:srgbClr val="E8E9E8"/>
          </a:solidFill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rgbClr val="3C3C1D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AAA485"/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insideV>
        </a:tcBdr>
        <a:fill>
          <a:solidFill>
            <a:srgbClr val="656839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C4C6C6"/>
              </a:solidFill>
              <a:prstDash val="solid"/>
              <a:miter lim="400000"/>
            </a:ln>
          </a:top>
          <a:bottom>
            <a:ln w="25400" cap="flat">
              <a:solidFill>
                <a:srgbClr val="C4C6C6"/>
              </a:solidFill>
              <a:prstDash val="solid"/>
              <a:miter lim="400000"/>
            </a:ln>
          </a:bottom>
          <a:insideH>
            <a:ln w="25400" cap="flat">
              <a:solidFill>
                <a:srgbClr val="C4C6C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1F1F1"/>
          </a:solidFill>
        </a:fill>
      </a:tcStyle>
    </a:wholeTbl>
    <a:band2H>
      <a:tcTxStyle b="def" i="def"/>
      <a:tcStyle>
        <a:tcBdr/>
        <a:fill>
          <a:solidFill>
            <a:srgbClr val="E4E4E0"/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515151"/>
              </a:solidFill>
              <a:prstDash val="solid"/>
              <a:miter lim="400000"/>
            </a:ln>
          </a:left>
          <a:right>
            <a:ln w="0" cap="flat">
              <a:noFill/>
              <a:miter lim="400000"/>
            </a:ln>
          </a:right>
          <a:top>
            <a:ln w="12700" cap="flat">
              <a:solidFill>
                <a:srgbClr val="7D7766"/>
              </a:solidFill>
              <a:prstDash val="solid"/>
              <a:miter lim="400000"/>
            </a:ln>
          </a:top>
          <a:bottom>
            <a:ln w="12700" cap="flat">
              <a:solidFill>
                <a:srgbClr val="7D7766"/>
              </a:solidFill>
              <a:prstDash val="solid"/>
              <a:miter lim="400000"/>
            </a:ln>
          </a:bottom>
          <a:insideH>
            <a:ln w="12700" cap="flat">
              <a:solidFill>
                <a:srgbClr val="7D776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F8B7E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747474"/>
              </a:solidFill>
              <a:prstDash val="solid"/>
              <a:miter lim="400000"/>
            </a:ln>
          </a:top>
          <a:bottom>
            <a:ln w="12700" cap="flat">
              <a:solidFill>
                <a:srgbClr val="515151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1F1F1"/>
          </a:solidFill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15151"/>
              </a:solidFill>
              <a:prstDash val="solid"/>
              <a:miter lim="400000"/>
            </a:ln>
          </a:top>
          <a:bottom>
            <a:ln w="254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E5A4C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solidFill>
                <a:srgbClr val="747474"/>
              </a:solidFill>
              <a:prstDash val="solid"/>
              <a:miter lim="400000"/>
            </a:ln>
          </a:left>
          <a:right>
            <a:ln w="12700" cap="flat">
              <a:solidFill>
                <a:srgbClr val="747474"/>
              </a:solidFill>
              <a:prstDash val="solid"/>
              <a:miter lim="400000"/>
            </a:ln>
          </a:right>
          <a:top>
            <a:ln w="12700" cap="flat">
              <a:solidFill>
                <a:srgbClr val="747474"/>
              </a:solidFill>
              <a:prstDash val="solid"/>
              <a:miter lim="400000"/>
            </a:ln>
          </a:top>
          <a:bottom>
            <a:ln w="12700" cap="flat">
              <a:solidFill>
                <a:srgbClr val="747474"/>
              </a:solidFill>
              <a:prstDash val="solid"/>
              <a:miter lim="400000"/>
            </a:ln>
          </a:bottom>
          <a:insideH>
            <a:ln w="12700" cap="flat">
              <a:solidFill>
                <a:srgbClr val="747474"/>
              </a:solidFill>
              <a:prstDash val="solid"/>
              <a:miter lim="400000"/>
            </a:ln>
          </a:insideH>
          <a:insideV>
            <a:ln w="12700" cap="flat">
              <a:solidFill>
                <a:srgbClr val="74747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F2F2F2"/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solidFill>
                <a:srgbClr val="747474"/>
              </a:solidFill>
              <a:prstDash val="solid"/>
              <a:miter lim="400000"/>
            </a:ln>
          </a:left>
          <a:right>
            <a:ln w="12700" cap="flat">
              <a:solidFill>
                <a:srgbClr val="747474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9E9E9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747474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BCBCB"/>
          </a:solidFill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747474"/>
              </a:solidFill>
              <a:prstDash val="solid"/>
              <a:miter lim="400000"/>
            </a:ln>
          </a:top>
          <a:bottom>
            <a:ln w="12700" cap="flat">
              <a:solidFill>
                <a:srgbClr val="747474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BCBCB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777777"/>
      </a:tcTxStyle>
      <a:tcStyle>
        <a:tcBdr>
          <a:left>
            <a:ln w="12700" cap="flat">
              <a:solidFill>
                <a:srgbClr val="C9C9C9"/>
              </a:solidFill>
              <a:prstDash val="solid"/>
              <a:miter lim="400000"/>
            </a:ln>
          </a:left>
          <a:right>
            <a:ln w="12700" cap="flat">
              <a:solidFill>
                <a:srgbClr val="C9C9C9"/>
              </a:solidFill>
              <a:prstDash val="solid"/>
              <a:miter lim="400000"/>
            </a:ln>
          </a:right>
          <a:top>
            <a:ln w="12700" cap="flat">
              <a:solidFill>
                <a:srgbClr val="525252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25252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25252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C9C9C9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2D2D2">
              <a:alpha val="30000"/>
            </a:srgb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555555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C9C9C9"/>
              </a:solidFill>
              <a:prstDash val="solid"/>
              <a:miter lim="400000"/>
            </a:ln>
          </a:top>
          <a:bottom>
            <a:ln w="12700" cap="flat">
              <a:solidFill>
                <a:srgbClr val="C9C9C9"/>
              </a:solidFill>
              <a:prstDash val="solid"/>
              <a:miter lim="400000"/>
            </a:ln>
          </a:bottom>
          <a:insideH>
            <a:ln w="12700" cap="flat">
              <a:solidFill>
                <a:srgbClr val="C9C9C9"/>
              </a:solidFill>
              <a:prstDash val="solid"/>
              <a:miter lim="400000"/>
            </a:ln>
          </a:insideH>
          <a:insideV>
            <a:ln w="12700" cap="flat">
              <a:solidFill>
                <a:srgbClr val="C9C9C9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555555"/>
      </a:tcTxStyle>
      <a:tcStyle>
        <a:tcBdr>
          <a:left>
            <a:ln w="12700" cap="flat">
              <a:solidFill>
                <a:srgbClr val="C9C9C9"/>
              </a:solidFill>
              <a:prstDash val="solid"/>
              <a:miter lim="400000"/>
            </a:ln>
          </a:left>
          <a:right>
            <a:ln w="12700" cap="flat">
              <a:solidFill>
                <a:srgbClr val="C9C9C9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C9C9C9"/>
              </a:solidFill>
              <a:prstDash val="solid"/>
              <a:miter lim="400000"/>
            </a:ln>
          </a:insideH>
          <a:insideV>
            <a:ln w="12700" cap="flat">
              <a:solidFill>
                <a:srgbClr val="C9C9C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555555"/>
      </a:tcTxStyle>
      <a:tcStyle>
        <a:tcBdr>
          <a:left>
            <a:ln w="12700" cap="flat">
              <a:solidFill>
                <a:srgbClr val="C9C9C9"/>
              </a:solidFill>
              <a:prstDash val="solid"/>
              <a:miter lim="400000"/>
            </a:ln>
          </a:left>
          <a:right>
            <a:ln w="12700" cap="flat">
              <a:solidFill>
                <a:srgbClr val="C9C9C9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C9C9C9"/>
              </a:solidFill>
              <a:prstDash val="solid"/>
              <a:miter lim="400000"/>
            </a:ln>
          </a:insideH>
          <a:insideV>
            <a:ln w="12700" cap="flat">
              <a:solidFill>
                <a:srgbClr val="C9C9C9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5" name="Shape 125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0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Line"/>
          <p:cNvSpPr/>
          <p:nvPr/>
        </p:nvSpPr>
        <p:spPr>
          <a:xfrm>
            <a:off x="1066800" y="6680200"/>
            <a:ext cx="22252676" cy="182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3" name="Title Text"/>
          <p:cNvSpPr txBox="1"/>
          <p:nvPr>
            <p:ph type="title"/>
          </p:nvPr>
        </p:nvSpPr>
        <p:spPr>
          <a:xfrm>
            <a:off x="1066800" y="1854200"/>
            <a:ext cx="22237700" cy="44704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4" name="Body Level One…"/>
          <p:cNvSpPr txBox="1"/>
          <p:nvPr>
            <p:ph type="body" sz="quarter" idx="1"/>
          </p:nvPr>
        </p:nvSpPr>
        <p:spPr>
          <a:xfrm>
            <a:off x="1066800" y="7048500"/>
            <a:ext cx="22237700" cy="14351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FontTx/>
              <a:buNone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indent="0">
              <a:spcBef>
                <a:spcPts val="0"/>
              </a:spcBef>
              <a:buSzTx/>
              <a:buFontTx/>
              <a:buNone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indent="0">
              <a:spcBef>
                <a:spcPts val="0"/>
              </a:spcBef>
              <a:buSzTx/>
              <a:buFontTx/>
              <a:buNone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indent="0">
              <a:spcBef>
                <a:spcPts val="0"/>
              </a:spcBef>
              <a:buSzTx/>
              <a:buFontTx/>
              <a:buNone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indent="0">
              <a:spcBef>
                <a:spcPts val="0"/>
              </a:spcBef>
              <a:buSzTx/>
              <a:buFontTx/>
              <a:buNone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–Johnny Appleseed"/>
          <p:cNvSpPr txBox="1"/>
          <p:nvPr>
            <p:ph type="body" sz="quarter" idx="21"/>
          </p:nvPr>
        </p:nvSpPr>
        <p:spPr>
          <a:xfrm>
            <a:off x="2387600" y="8953500"/>
            <a:ext cx="19621500" cy="6477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 defTabSz="647700">
              <a:spcBef>
                <a:spcPts val="0"/>
              </a:spcBef>
              <a:buSzTx/>
              <a:buFontTx/>
              <a:buNone/>
              <a:defRPr sz="36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–Johnny Appleseed</a:t>
            </a:r>
          </a:p>
        </p:txBody>
      </p:sp>
      <p:sp>
        <p:nvSpPr>
          <p:cNvPr id="102" name="“Type a quote here.”"/>
          <p:cNvSpPr txBox="1"/>
          <p:nvPr>
            <p:ph type="body" sz="quarter" idx="22"/>
          </p:nvPr>
        </p:nvSpPr>
        <p:spPr>
          <a:xfrm>
            <a:off x="2387600" y="6061864"/>
            <a:ext cx="19621500" cy="944572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algn="ctr" defTabSz="647700">
              <a:spcBef>
                <a:spcPts val="3400"/>
              </a:spcBef>
              <a:buSzTx/>
              <a:buFontTx/>
              <a:buNone/>
              <a:defRPr sz="5600"/>
            </a:lvl1pPr>
          </a:lstStyle>
          <a:p>
            <a:pPr/>
            <a:r>
              <a:t>“Type a quote here.”</a:t>
            </a:r>
          </a:p>
        </p:txBody>
      </p:sp>
      <p:sp>
        <p:nvSpPr>
          <p:cNvPr id="10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Image"/>
          <p:cNvSpPr/>
          <p:nvPr>
            <p:ph type="pic" idx="21"/>
          </p:nvPr>
        </p:nvSpPr>
        <p:spPr>
          <a:xfrm>
            <a:off x="-12700" y="-25400"/>
            <a:ext cx="24384000" cy="1777432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Line"/>
          <p:cNvSpPr/>
          <p:nvPr/>
        </p:nvSpPr>
        <p:spPr>
          <a:xfrm>
            <a:off x="14147800" y="11214100"/>
            <a:ext cx="0" cy="2000430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3" name="Image"/>
          <p:cNvSpPr/>
          <p:nvPr>
            <p:ph type="pic" idx="21"/>
          </p:nvPr>
        </p:nvSpPr>
        <p:spPr>
          <a:xfrm>
            <a:off x="-88900" y="-38100"/>
            <a:ext cx="35966400" cy="21882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4" name="Title Text"/>
          <p:cNvSpPr txBox="1"/>
          <p:nvPr>
            <p:ph type="title"/>
          </p:nvPr>
        </p:nvSpPr>
        <p:spPr>
          <a:xfrm>
            <a:off x="2641600" y="10947400"/>
            <a:ext cx="10858500" cy="2387600"/>
          </a:xfrm>
          <a:prstGeom prst="rect">
            <a:avLst/>
          </a:prstGeom>
        </p:spPr>
        <p:txBody>
          <a:bodyPr anchor="ctr"/>
          <a:lstStyle>
            <a:lvl1pPr algn="r"/>
          </a:lstStyle>
          <a:p>
            <a:pPr/>
            <a:r>
              <a:t>Title Text</a:t>
            </a:r>
          </a:p>
        </p:txBody>
      </p:sp>
      <p:sp>
        <p:nvSpPr>
          <p:cNvPr id="25" name="Body Level One…"/>
          <p:cNvSpPr txBox="1"/>
          <p:nvPr>
            <p:ph type="body" sz="quarter" idx="1"/>
          </p:nvPr>
        </p:nvSpPr>
        <p:spPr>
          <a:xfrm>
            <a:off x="14719300" y="11938000"/>
            <a:ext cx="9283700" cy="7112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FontTx/>
              <a:buNone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indent="0">
              <a:spcBef>
                <a:spcPts val="0"/>
              </a:spcBef>
              <a:buSzTx/>
              <a:buFontTx/>
              <a:buNone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indent="0">
              <a:spcBef>
                <a:spcPts val="0"/>
              </a:spcBef>
              <a:buSzTx/>
              <a:buFontTx/>
              <a:buNone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indent="0">
              <a:spcBef>
                <a:spcPts val="0"/>
              </a:spcBef>
              <a:buSzTx/>
              <a:buFontTx/>
              <a:buNone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indent="0">
              <a:spcBef>
                <a:spcPts val="0"/>
              </a:spcBef>
              <a:buSzTx/>
              <a:buFontTx/>
              <a:buNone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Text"/>
          <p:cNvSpPr txBox="1"/>
          <p:nvPr>
            <p:ph type="title"/>
          </p:nvPr>
        </p:nvSpPr>
        <p:spPr>
          <a:xfrm>
            <a:off x="1066800" y="4622800"/>
            <a:ext cx="22237700" cy="4470400"/>
          </a:xfrm>
          <a:prstGeom prst="rect">
            <a:avLst/>
          </a:prstGeom>
        </p:spPr>
        <p:txBody>
          <a:bodyPr anchor="ctr"/>
          <a:lstStyle/>
          <a:p>
            <a:pPr/>
            <a:r>
              <a:t>Title Text</a:t>
            </a:r>
          </a:p>
        </p:txBody>
      </p:sp>
      <p:sp>
        <p:nvSpPr>
          <p:cNvPr id="3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Line"/>
          <p:cNvSpPr/>
          <p:nvPr/>
        </p:nvSpPr>
        <p:spPr>
          <a:xfrm>
            <a:off x="1066800" y="6845300"/>
            <a:ext cx="10002141" cy="0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42" name="Image"/>
          <p:cNvSpPr/>
          <p:nvPr>
            <p:ph type="pic" idx="21"/>
          </p:nvPr>
        </p:nvSpPr>
        <p:spPr>
          <a:xfrm>
            <a:off x="9867900" y="-12700"/>
            <a:ext cx="20929600" cy="13982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43" name="Title Text"/>
          <p:cNvSpPr txBox="1"/>
          <p:nvPr>
            <p:ph type="title"/>
          </p:nvPr>
        </p:nvSpPr>
        <p:spPr>
          <a:xfrm>
            <a:off x="1066800" y="2019300"/>
            <a:ext cx="10007600" cy="44704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4" name="Body Level One…"/>
          <p:cNvSpPr txBox="1"/>
          <p:nvPr>
            <p:ph type="body" sz="quarter" idx="1"/>
          </p:nvPr>
        </p:nvSpPr>
        <p:spPr>
          <a:xfrm>
            <a:off x="1066800" y="7213600"/>
            <a:ext cx="10007600" cy="44704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FontTx/>
              <a:buNone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indent="0">
              <a:spcBef>
                <a:spcPts val="0"/>
              </a:spcBef>
              <a:buSzTx/>
              <a:buFontTx/>
              <a:buNone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indent="0">
              <a:spcBef>
                <a:spcPts val="0"/>
              </a:spcBef>
              <a:buSzTx/>
              <a:buFontTx/>
              <a:buNone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indent="0">
              <a:spcBef>
                <a:spcPts val="0"/>
              </a:spcBef>
              <a:buSzTx/>
              <a:buFontTx/>
              <a:buNone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indent="0">
              <a:spcBef>
                <a:spcPts val="0"/>
              </a:spcBef>
              <a:buSzTx/>
              <a:buFontTx/>
              <a:buNone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xfrm>
            <a:off x="952499" y="12985800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1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Line"/>
          <p:cNvSpPr/>
          <p:nvPr/>
        </p:nvSpPr>
        <p:spPr>
          <a:xfrm>
            <a:off x="1066800" y="2768600"/>
            <a:ext cx="9512612" cy="186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70" name="Image"/>
          <p:cNvSpPr/>
          <p:nvPr>
            <p:ph type="pic" idx="21"/>
          </p:nvPr>
        </p:nvSpPr>
        <p:spPr>
          <a:xfrm>
            <a:off x="12052300" y="-1016000"/>
            <a:ext cx="12788900" cy="190373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71" name="Title Text"/>
          <p:cNvSpPr txBox="1"/>
          <p:nvPr>
            <p:ph type="title"/>
          </p:nvPr>
        </p:nvSpPr>
        <p:spPr>
          <a:xfrm>
            <a:off x="1066800" y="469900"/>
            <a:ext cx="9525000" cy="19685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72" name="Body Level One…"/>
          <p:cNvSpPr txBox="1"/>
          <p:nvPr>
            <p:ph type="body" sz="half" idx="1"/>
          </p:nvPr>
        </p:nvSpPr>
        <p:spPr>
          <a:xfrm>
            <a:off x="1066800" y="3124200"/>
            <a:ext cx="9525000" cy="9372600"/>
          </a:xfrm>
          <a:prstGeom prst="rect">
            <a:avLst/>
          </a:prstGeom>
        </p:spPr>
        <p:txBody>
          <a:bodyPr/>
          <a:lstStyle>
            <a:lvl1pPr marL="457200" indent="-457200">
              <a:spcBef>
                <a:spcPts val="4200"/>
              </a:spcBef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indent="-457200">
              <a:spcBef>
                <a:spcPts val="4200"/>
              </a:spcBef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indent="-457200">
              <a:spcBef>
                <a:spcPts val="4200"/>
              </a:spcBef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indent="-457200">
              <a:spcBef>
                <a:spcPts val="4200"/>
              </a:spcBef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indent="-457200">
              <a:spcBef>
                <a:spcPts val="4200"/>
              </a:spcBef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3" name="Slide Number"/>
          <p:cNvSpPr txBox="1"/>
          <p:nvPr>
            <p:ph type="sldNum" sz="quarter" idx="2"/>
          </p:nvPr>
        </p:nvSpPr>
        <p:spPr>
          <a:xfrm>
            <a:off x="957643" y="12985800"/>
            <a:ext cx="368504" cy="374600"/>
          </a:xfrm>
          <a:prstGeom prst="rect">
            <a:avLst/>
          </a:prstGeom>
        </p:spPr>
        <p:txBody>
          <a:bodyPr/>
          <a:lstStyle>
            <a:lvl1pPr algn="l"/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Body Level One…"/>
          <p:cNvSpPr txBox="1"/>
          <p:nvPr>
            <p:ph type="body" idx="1"/>
          </p:nvPr>
        </p:nvSpPr>
        <p:spPr>
          <a:xfrm>
            <a:off x="1663700" y="1244600"/>
            <a:ext cx="21031200" cy="112014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Line"/>
          <p:cNvSpPr/>
          <p:nvPr/>
        </p:nvSpPr>
        <p:spPr>
          <a:xfrm flipH="1">
            <a:off x="15811739" y="711200"/>
            <a:ext cx="1" cy="11143606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89" name="Line"/>
          <p:cNvSpPr/>
          <p:nvPr/>
        </p:nvSpPr>
        <p:spPr>
          <a:xfrm>
            <a:off x="15811500" y="6277570"/>
            <a:ext cx="7763085" cy="1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90" name="Image"/>
          <p:cNvSpPr/>
          <p:nvPr>
            <p:ph type="pic" sz="quarter" idx="21"/>
          </p:nvPr>
        </p:nvSpPr>
        <p:spPr>
          <a:xfrm>
            <a:off x="15930593" y="6426200"/>
            <a:ext cx="9151185" cy="6108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91" name="Image"/>
          <p:cNvSpPr/>
          <p:nvPr>
            <p:ph type="pic" sz="half" idx="22"/>
          </p:nvPr>
        </p:nvSpPr>
        <p:spPr>
          <a:xfrm>
            <a:off x="15900400" y="-152400"/>
            <a:ext cx="7785100" cy="115951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92" name="Image"/>
          <p:cNvSpPr/>
          <p:nvPr>
            <p:ph type="pic" idx="23"/>
          </p:nvPr>
        </p:nvSpPr>
        <p:spPr>
          <a:xfrm>
            <a:off x="622300" y="711200"/>
            <a:ext cx="15544800" cy="113284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93" name="Body Level One…"/>
          <p:cNvSpPr txBox="1"/>
          <p:nvPr>
            <p:ph type="body" sz="quarter" idx="1"/>
          </p:nvPr>
        </p:nvSpPr>
        <p:spPr>
          <a:xfrm>
            <a:off x="977900" y="12179300"/>
            <a:ext cx="14579600" cy="13208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FontTx/>
              <a:buNone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indent="0">
              <a:spcBef>
                <a:spcPts val="0"/>
              </a:spcBef>
              <a:buSzTx/>
              <a:buFontTx/>
              <a:buNone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indent="0">
              <a:spcBef>
                <a:spcPts val="0"/>
              </a:spcBef>
              <a:buSzTx/>
              <a:buFontTx/>
              <a:buNone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indent="0">
              <a:spcBef>
                <a:spcPts val="0"/>
              </a:spcBef>
              <a:buSzTx/>
              <a:buFontTx/>
              <a:buNone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indent="0">
              <a:spcBef>
                <a:spcPts val="0"/>
              </a:spcBef>
              <a:buSzTx/>
              <a:buFontTx/>
              <a:buNone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"/>
          <p:cNvSpPr/>
          <p:nvPr/>
        </p:nvSpPr>
        <p:spPr>
          <a:xfrm>
            <a:off x="1066800" y="2768600"/>
            <a:ext cx="22252698" cy="182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" name="Title Text"/>
          <p:cNvSpPr txBox="1"/>
          <p:nvPr>
            <p:ph type="title"/>
          </p:nvPr>
        </p:nvSpPr>
        <p:spPr>
          <a:xfrm>
            <a:off x="1066800" y="469900"/>
            <a:ext cx="22237700" cy="1968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4" name="Body Level One…"/>
          <p:cNvSpPr txBox="1"/>
          <p:nvPr>
            <p:ph type="body" idx="1"/>
          </p:nvPr>
        </p:nvSpPr>
        <p:spPr>
          <a:xfrm>
            <a:off x="1066800" y="3124200"/>
            <a:ext cx="22237700" cy="937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 txBox="1"/>
          <p:nvPr>
            <p:ph type="sldNum" sz="quarter" idx="2"/>
          </p:nvPr>
        </p:nvSpPr>
        <p:spPr>
          <a:xfrm>
            <a:off x="23216221" y="12985800"/>
            <a:ext cx="368504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r"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800" u="none">
          <a:solidFill>
            <a:srgbClr val="000000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800" u="none">
          <a:solidFill>
            <a:srgbClr val="000000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800" u="none">
          <a:solidFill>
            <a:srgbClr val="000000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800" u="none">
          <a:solidFill>
            <a:srgbClr val="000000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800" u="none">
          <a:solidFill>
            <a:srgbClr val="000000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800" u="none">
          <a:solidFill>
            <a:srgbClr val="000000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800" u="none">
          <a:solidFill>
            <a:srgbClr val="000000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800" u="none">
          <a:solidFill>
            <a:srgbClr val="000000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800" u="none">
          <a:solidFill>
            <a:srgbClr val="000000"/>
          </a:solidFill>
          <a:uFillTx/>
          <a:latin typeface="+mn-lt"/>
          <a:ea typeface="+mn-ea"/>
          <a:cs typeface="+mn-cs"/>
          <a:sym typeface="Helvetica Neue Light"/>
        </a:defRPr>
      </a:lvl9pPr>
    </p:titleStyle>
    <p:bodyStyle>
      <a:lvl1pPr marL="63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 typeface="Helvetica Neue"/>
        <a:buChar char="•"/>
        <a:tabLst/>
        <a:defRPr b="0" baseline="0" cap="none" i="0" spc="0" strike="noStrike" sz="5000" u="none">
          <a:solidFill>
            <a:srgbClr val="747474"/>
          </a:solidFill>
          <a:uFillTx/>
          <a:latin typeface="+mn-lt"/>
          <a:ea typeface="+mn-ea"/>
          <a:cs typeface="+mn-cs"/>
          <a:sym typeface="Helvetica Neue Light"/>
        </a:defRPr>
      </a:lvl1pPr>
      <a:lvl2pPr marL="127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 typeface="Helvetica Neue"/>
        <a:buChar char="•"/>
        <a:tabLst/>
        <a:defRPr b="0" baseline="0" cap="none" i="0" spc="0" strike="noStrike" sz="5000" u="none">
          <a:solidFill>
            <a:srgbClr val="747474"/>
          </a:solidFill>
          <a:uFillTx/>
          <a:latin typeface="+mn-lt"/>
          <a:ea typeface="+mn-ea"/>
          <a:cs typeface="+mn-cs"/>
          <a:sym typeface="Helvetica Neue Light"/>
        </a:defRPr>
      </a:lvl2pPr>
      <a:lvl3pPr marL="190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 typeface="Helvetica Neue"/>
        <a:buChar char="•"/>
        <a:tabLst/>
        <a:defRPr b="0" baseline="0" cap="none" i="0" spc="0" strike="noStrike" sz="5000" u="none">
          <a:solidFill>
            <a:srgbClr val="747474"/>
          </a:solidFill>
          <a:uFillTx/>
          <a:latin typeface="+mn-lt"/>
          <a:ea typeface="+mn-ea"/>
          <a:cs typeface="+mn-cs"/>
          <a:sym typeface="Helvetica Neue Light"/>
        </a:defRPr>
      </a:lvl3pPr>
      <a:lvl4pPr marL="254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 typeface="Helvetica Neue"/>
        <a:buChar char="•"/>
        <a:tabLst/>
        <a:defRPr b="0" baseline="0" cap="none" i="0" spc="0" strike="noStrike" sz="5000" u="none">
          <a:solidFill>
            <a:srgbClr val="747474"/>
          </a:solidFill>
          <a:uFillTx/>
          <a:latin typeface="+mn-lt"/>
          <a:ea typeface="+mn-ea"/>
          <a:cs typeface="+mn-cs"/>
          <a:sym typeface="Helvetica Neue Light"/>
        </a:defRPr>
      </a:lvl4pPr>
      <a:lvl5pPr marL="317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 typeface="Helvetica Neue"/>
        <a:buChar char="•"/>
        <a:tabLst/>
        <a:defRPr b="0" baseline="0" cap="none" i="0" spc="0" strike="noStrike" sz="5000" u="none">
          <a:solidFill>
            <a:srgbClr val="747474"/>
          </a:solidFill>
          <a:uFillTx/>
          <a:latin typeface="+mn-lt"/>
          <a:ea typeface="+mn-ea"/>
          <a:cs typeface="+mn-cs"/>
          <a:sym typeface="Helvetica Neue Light"/>
        </a:defRPr>
      </a:lvl5pPr>
      <a:lvl6pPr marL="381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 typeface="Helvetica Neue"/>
        <a:buChar char="•"/>
        <a:tabLst/>
        <a:defRPr b="0" baseline="0" cap="none" i="0" spc="0" strike="noStrike" sz="5000" u="none">
          <a:solidFill>
            <a:srgbClr val="747474"/>
          </a:solidFill>
          <a:uFillTx/>
          <a:latin typeface="+mn-lt"/>
          <a:ea typeface="+mn-ea"/>
          <a:cs typeface="+mn-cs"/>
          <a:sym typeface="Helvetica Neue Light"/>
        </a:defRPr>
      </a:lvl6pPr>
      <a:lvl7pPr marL="444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 typeface="Helvetica Neue"/>
        <a:buChar char="•"/>
        <a:tabLst/>
        <a:defRPr b="0" baseline="0" cap="none" i="0" spc="0" strike="noStrike" sz="5000" u="none">
          <a:solidFill>
            <a:srgbClr val="747474"/>
          </a:solidFill>
          <a:uFillTx/>
          <a:latin typeface="+mn-lt"/>
          <a:ea typeface="+mn-ea"/>
          <a:cs typeface="+mn-cs"/>
          <a:sym typeface="Helvetica Neue Light"/>
        </a:defRPr>
      </a:lvl7pPr>
      <a:lvl8pPr marL="508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 typeface="Helvetica Neue"/>
        <a:buChar char="•"/>
        <a:tabLst/>
        <a:defRPr b="0" baseline="0" cap="none" i="0" spc="0" strike="noStrike" sz="5000" u="none">
          <a:solidFill>
            <a:srgbClr val="747474"/>
          </a:solidFill>
          <a:uFillTx/>
          <a:latin typeface="+mn-lt"/>
          <a:ea typeface="+mn-ea"/>
          <a:cs typeface="+mn-cs"/>
          <a:sym typeface="Helvetica Neue Light"/>
        </a:defRPr>
      </a:lvl8pPr>
      <a:lvl9pPr marL="571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 typeface="Helvetica Neue"/>
        <a:buChar char="•"/>
        <a:tabLst/>
        <a:defRPr b="0" baseline="0" cap="none" i="0" spc="0" strike="noStrike" sz="5000" u="none">
          <a:solidFill>
            <a:srgbClr val="747474"/>
          </a:solidFill>
          <a:uFillTx/>
          <a:latin typeface="+mn-lt"/>
          <a:ea typeface="+mn-ea"/>
          <a:cs typeface="+mn-cs"/>
          <a:sym typeface="Helvetica Neue Light"/>
        </a:defRPr>
      </a:lvl9pPr>
    </p:bodyStyle>
    <p:otherStyle>
      <a:lvl1pPr marL="0" marR="0" indent="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2286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4572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6858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9144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11430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13716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16002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18288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video" Target="../media/media1.mov"/><Relationship Id="rId3" Type="http://schemas.microsoft.com/office/2007/relationships/media" Target="../media/media1.mov"/><Relationship Id="rId4" Type="http://schemas.openxmlformats.org/officeDocument/2006/relationships/image" Target="../media/image5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e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e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e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e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communication.jpg" descr="communication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128" name="Classifying Spoken Accents: A Proof of Concept…"/>
          <p:cNvSpPr txBox="1"/>
          <p:nvPr>
            <p:ph type="ctrTitle"/>
          </p:nvPr>
        </p:nvSpPr>
        <p:spPr>
          <a:xfrm>
            <a:off x="-40748" y="11317165"/>
            <a:ext cx="24510070" cy="2368284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pPr/>
            <a:r>
              <a:t> Classifying Spoken Accents: A Proof of Concept</a:t>
            </a:r>
          </a:p>
          <a:p>
            <a:pPr>
              <a:defRPr sz="3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  Stephen Kaplan, August 2020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Choosing Measure of Success"/>
          <p:cNvSpPr txBox="1"/>
          <p:nvPr>
            <p:ph type="title"/>
          </p:nvPr>
        </p:nvSpPr>
        <p:spPr>
          <a:xfrm>
            <a:off x="1066800" y="469900"/>
            <a:ext cx="10386758" cy="1968500"/>
          </a:xfrm>
          <a:prstGeom prst="rect">
            <a:avLst/>
          </a:prstGeom>
        </p:spPr>
        <p:txBody>
          <a:bodyPr/>
          <a:lstStyle/>
          <a:p>
            <a:pPr/>
            <a:r>
              <a:t>Choosing Measure of Success</a:t>
            </a:r>
          </a:p>
        </p:txBody>
      </p:sp>
      <p:sp>
        <p:nvSpPr>
          <p:cNvPr id="181" name="Input Data: Mel-frequency Cepstral Coefficients (MFCC) represent the “energy spectral density” of an audio signal….?…"/>
          <p:cNvSpPr txBox="1"/>
          <p:nvPr>
            <p:ph type="body" sz="half" idx="1"/>
          </p:nvPr>
        </p:nvSpPr>
        <p:spPr>
          <a:xfrm>
            <a:off x="1060605" y="3136900"/>
            <a:ext cx="11894833" cy="9372600"/>
          </a:xfrm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949899"/>
                </a:solidFill>
              </a:defRPr>
            </a:pPr>
            <a:r>
              <a:t>Input Data: Mel-frequency Cepstral Coefficients (MFCC) represent the “energy spectral density” of an audio signal….?</a:t>
            </a:r>
          </a:p>
          <a:p>
            <a:pPr>
              <a:defRPr>
                <a:solidFill>
                  <a:srgbClr val="959898"/>
                </a:solidFill>
              </a:defRPr>
            </a:pPr>
            <a:r>
              <a:t>In other words, the data doesn’t mean anything to most people.</a:t>
            </a:r>
          </a:p>
          <a:p>
            <a:pPr>
              <a:defRPr>
                <a:solidFill>
                  <a:srgbClr val="2D2E2F"/>
                </a:solidFill>
              </a:defRPr>
            </a:pPr>
            <a:r>
              <a:t>We care about the </a:t>
            </a:r>
            <a:r>
              <a:rPr b="1"/>
              <a:t>prediction accuracy</a:t>
            </a:r>
            <a:r>
              <a:t>.</a:t>
            </a:r>
          </a:p>
          <a:p>
            <a:pPr>
              <a:defRPr>
                <a:solidFill>
                  <a:srgbClr val="959898"/>
                </a:solidFill>
              </a:defRPr>
            </a:pPr>
            <a:r>
              <a:t>No preference on successfully predicting one thing or another.</a:t>
            </a:r>
          </a:p>
        </p:txBody>
      </p:sp>
      <p:pic>
        <p:nvPicPr>
          <p:cNvPr id="182" name="a-Mel-frequency-cepstral-coefficients-MFCC-deformed-male-speech-laryngean-polypus.png" descr="a-Mel-frequency-cepstral-coefficients-MFCC-deformed-male-speech-laryngean-polypu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815767" y="2337150"/>
            <a:ext cx="10553701" cy="7264401"/>
          </a:xfrm>
          <a:prstGeom prst="rect">
            <a:avLst/>
          </a:prstGeom>
          <a:ln w="12700">
            <a:miter lim="400000"/>
          </a:ln>
        </p:spPr>
      </p:pic>
      <p:sp>
        <p:nvSpPr>
          <p:cNvPr id="183" name="“Huh?” - everyone"/>
          <p:cNvSpPr txBox="1"/>
          <p:nvPr/>
        </p:nvSpPr>
        <p:spPr>
          <a:xfrm>
            <a:off x="15159342" y="9886253"/>
            <a:ext cx="7747853" cy="9481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 algn="l" defTabSz="792479">
              <a:defRPr b="1" sz="5568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“Huh?” - everyone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Choosing Measure of Success"/>
          <p:cNvSpPr txBox="1"/>
          <p:nvPr>
            <p:ph type="title"/>
          </p:nvPr>
        </p:nvSpPr>
        <p:spPr>
          <a:xfrm>
            <a:off x="1066800" y="469900"/>
            <a:ext cx="10386758" cy="1968500"/>
          </a:xfrm>
          <a:prstGeom prst="rect">
            <a:avLst/>
          </a:prstGeom>
        </p:spPr>
        <p:txBody>
          <a:bodyPr/>
          <a:lstStyle/>
          <a:p>
            <a:pPr/>
            <a:r>
              <a:t>Choosing Measure of Success</a:t>
            </a:r>
          </a:p>
        </p:txBody>
      </p:sp>
      <p:sp>
        <p:nvSpPr>
          <p:cNvPr id="186" name="Input Data: Mel-frequency Cepstral Coefficients (MFCC) represent the “energy spectral density” of an audio signal….?…"/>
          <p:cNvSpPr txBox="1"/>
          <p:nvPr>
            <p:ph type="body" sz="half" idx="1"/>
          </p:nvPr>
        </p:nvSpPr>
        <p:spPr>
          <a:xfrm>
            <a:off x="1060605" y="3136900"/>
            <a:ext cx="11894833" cy="9372600"/>
          </a:xfrm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939898"/>
                </a:solidFill>
              </a:defRPr>
            </a:pPr>
            <a:r>
              <a:t>Input Data: Mel-frequency Cepstral Coefficients (MFCC) represent the “energy spectral density” of an audio signal….?</a:t>
            </a:r>
          </a:p>
          <a:p>
            <a:pPr>
              <a:defRPr>
                <a:solidFill>
                  <a:srgbClr val="959898"/>
                </a:solidFill>
              </a:defRPr>
            </a:pPr>
            <a:r>
              <a:t>In other words, the data doesn’t mean anything to most people.</a:t>
            </a:r>
          </a:p>
          <a:p>
            <a:pPr>
              <a:defRPr>
                <a:solidFill>
                  <a:srgbClr val="959898"/>
                </a:solidFill>
              </a:defRPr>
            </a:pPr>
            <a:r>
              <a:t>We care about the </a:t>
            </a:r>
            <a:r>
              <a:rPr b="1"/>
              <a:t>prediction accuracy</a:t>
            </a:r>
            <a:r>
              <a:t>.</a:t>
            </a:r>
          </a:p>
          <a:p>
            <a:pPr>
              <a:defRPr>
                <a:solidFill>
                  <a:srgbClr val="2E2E2E"/>
                </a:solidFill>
              </a:defRPr>
            </a:pPr>
            <a:r>
              <a:t>No preference on successfully predicting one thing or another.</a:t>
            </a:r>
          </a:p>
        </p:txBody>
      </p:sp>
      <p:pic>
        <p:nvPicPr>
          <p:cNvPr id="187" name="a-Mel-frequency-cepstral-coefficients-MFCC-deformed-male-speech-laryngean-polypus.png" descr="a-Mel-frequency-cepstral-coefficients-MFCC-deformed-male-speech-laryngean-polypu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815767" y="2337150"/>
            <a:ext cx="10553701" cy="7264401"/>
          </a:xfrm>
          <a:prstGeom prst="rect">
            <a:avLst/>
          </a:prstGeom>
          <a:ln w="12700">
            <a:miter lim="400000"/>
          </a:ln>
        </p:spPr>
      </p:pic>
      <p:sp>
        <p:nvSpPr>
          <p:cNvPr id="188" name="“Huh?” - everyone"/>
          <p:cNvSpPr txBox="1"/>
          <p:nvPr/>
        </p:nvSpPr>
        <p:spPr>
          <a:xfrm>
            <a:off x="15159342" y="9886253"/>
            <a:ext cx="7747853" cy="9481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 algn="l" defTabSz="792479">
              <a:defRPr b="1" sz="5568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“Huh?” - everyone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Technicals"/>
          <p:cNvSpPr txBox="1"/>
          <p:nvPr>
            <p:ph type="title"/>
          </p:nvPr>
        </p:nvSpPr>
        <p:spPr>
          <a:xfrm>
            <a:off x="1066800" y="469900"/>
            <a:ext cx="10386758" cy="1968500"/>
          </a:xfrm>
          <a:prstGeom prst="rect">
            <a:avLst/>
          </a:prstGeom>
        </p:spPr>
        <p:txBody>
          <a:bodyPr/>
          <a:lstStyle/>
          <a:p>
            <a:pPr/>
            <a:r>
              <a:t>Technicals</a:t>
            </a:r>
          </a:p>
        </p:txBody>
      </p:sp>
      <p:sp>
        <p:nvSpPr>
          <p:cNvPr id="191" name="Feature Engineering: Simply removing x9 yielded the best results…"/>
          <p:cNvSpPr txBox="1"/>
          <p:nvPr>
            <p:ph type="body" sz="half" idx="1"/>
          </p:nvPr>
        </p:nvSpPr>
        <p:spPr>
          <a:xfrm>
            <a:off x="1060605" y="3136900"/>
            <a:ext cx="11894833" cy="9372600"/>
          </a:xfrm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939898"/>
                </a:solidFill>
              </a:defRPr>
            </a:pPr>
            <a:r>
              <a:t>Feature Engineering: Simply removing x9 yielded the best results</a:t>
            </a:r>
          </a:p>
          <a:p>
            <a:pPr>
              <a:defRPr>
                <a:solidFill>
                  <a:srgbClr val="939898"/>
                </a:solidFill>
              </a:defRPr>
            </a:pPr>
            <a:r>
              <a:t>Model used: </a:t>
            </a:r>
            <a:r>
              <a:rPr b="1"/>
              <a:t>Ensemble, composed of:</a:t>
            </a:r>
          </a:p>
          <a:p>
            <a:pPr lvl="1">
              <a:defRPr>
                <a:solidFill>
                  <a:srgbClr val="939898"/>
                </a:solidFill>
              </a:defRPr>
            </a:pPr>
            <a:r>
              <a:t>KNN (n_neighbors = 6)</a:t>
            </a:r>
          </a:p>
          <a:p>
            <a:pPr lvl="1">
              <a:defRPr>
                <a:solidFill>
                  <a:srgbClr val="939898"/>
                </a:solidFill>
              </a:defRPr>
            </a:pPr>
            <a:r>
              <a:t>Logistic Regression ( C = 0.1, L1 regularization)</a:t>
            </a:r>
          </a:p>
          <a:p>
            <a:pPr lvl="1">
              <a:defRPr>
                <a:solidFill>
                  <a:srgbClr val="939898"/>
                </a:solidFill>
              </a:defRPr>
            </a:pPr>
            <a:r>
              <a:t>Selected based on best overall ROC AUC score and least overfitting</a:t>
            </a:r>
          </a:p>
        </p:txBody>
      </p:sp>
      <p:pic>
        <p:nvPicPr>
          <p:cNvPr id="19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19960" y="9746199"/>
            <a:ext cx="7036575" cy="1228278"/>
          </a:xfrm>
          <a:prstGeom prst="rect">
            <a:avLst/>
          </a:prstGeom>
          <a:ln w="12700">
            <a:miter lim="400000"/>
          </a:ln>
        </p:spPr>
      </p:pic>
      <p:pic>
        <p:nvPicPr>
          <p:cNvPr id="193" name="1200px-Scikit_learn_logo_small.svg.png" descr="1200px-Scikit_learn_logo_small.svg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185267" y="3865376"/>
            <a:ext cx="8932893" cy="48088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How did the proof of concept do?"/>
          <p:cNvSpPr txBox="1"/>
          <p:nvPr>
            <p:ph type="title"/>
          </p:nvPr>
        </p:nvSpPr>
        <p:spPr>
          <a:xfrm>
            <a:off x="781495" y="463550"/>
            <a:ext cx="12070079" cy="1968500"/>
          </a:xfrm>
          <a:prstGeom prst="rect">
            <a:avLst/>
          </a:prstGeom>
        </p:spPr>
        <p:txBody>
          <a:bodyPr/>
          <a:lstStyle/>
          <a:p>
            <a:pPr/>
            <a:r>
              <a:t>How did the proof of concept do?</a:t>
            </a:r>
          </a:p>
        </p:txBody>
      </p:sp>
      <p:sp>
        <p:nvSpPr>
          <p:cNvPr id="196" name="Accuracy = 89%…"/>
          <p:cNvSpPr txBox="1"/>
          <p:nvPr>
            <p:ph type="body" sz="half" idx="1"/>
          </p:nvPr>
        </p:nvSpPr>
        <p:spPr>
          <a:xfrm>
            <a:off x="1066800" y="3124200"/>
            <a:ext cx="10328770" cy="9372600"/>
          </a:xfrm>
          <a:prstGeom prst="rect">
            <a:avLst/>
          </a:prstGeom>
        </p:spPr>
        <p:txBody>
          <a:bodyPr/>
          <a:lstStyle/>
          <a:p>
            <a:pPr marL="457199" indent="-457199">
              <a:defRPr b="1" sz="5000">
                <a:solidFill>
                  <a:srgbClr val="242424"/>
                </a:solidFill>
              </a:defRPr>
            </a:pPr>
            <a:r>
              <a:t>Accuracy = 89%</a:t>
            </a:r>
          </a:p>
          <a:p>
            <a:pPr lvl="1" marL="914399" indent="-457199">
              <a:defRPr b="1" sz="3000">
                <a:solidFill>
                  <a:srgbClr val="242424"/>
                </a:solidFill>
              </a:defRPr>
            </a:pPr>
            <a:r>
              <a:t>Original research paper on this topic from 2014 achieved 85% accuracy using the same data.</a:t>
            </a:r>
          </a:p>
          <a:p>
            <a:pPr marL="457199" indent="-457199">
              <a:defRPr b="1" sz="5000">
                <a:solidFill>
                  <a:srgbClr val="242424"/>
                </a:solidFill>
              </a:defRPr>
            </a:pPr>
            <a:r>
              <a:t>0 False Positives</a:t>
            </a:r>
          </a:p>
          <a:p>
            <a:pPr marL="457199" indent="-457199">
              <a:defRPr b="1" sz="5000">
                <a:solidFill>
                  <a:srgbClr val="242424"/>
                </a:solidFill>
              </a:defRPr>
            </a:pPr>
            <a:r>
              <a:t>Some False Negatives</a:t>
            </a:r>
          </a:p>
        </p:txBody>
      </p:sp>
      <p:pic>
        <p:nvPicPr>
          <p:cNvPr id="19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203776" y="3893945"/>
            <a:ext cx="10625028" cy="750623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Demo: Data Exploration Tool"/>
          <p:cNvSpPr txBox="1"/>
          <p:nvPr>
            <p:ph type="title"/>
          </p:nvPr>
        </p:nvSpPr>
        <p:spPr>
          <a:xfrm>
            <a:off x="781495" y="463550"/>
            <a:ext cx="12070079" cy="1968500"/>
          </a:xfrm>
          <a:prstGeom prst="rect">
            <a:avLst/>
          </a:prstGeom>
        </p:spPr>
        <p:txBody>
          <a:bodyPr/>
          <a:lstStyle/>
          <a:p>
            <a:pPr/>
            <a:r>
              <a:t>Demo: Data Exploration Tool</a:t>
            </a:r>
          </a:p>
        </p:txBody>
      </p:sp>
      <p:pic>
        <p:nvPicPr>
          <p:cNvPr id="200" name="Screen Recording 2020-08-05 at 1.01.40 AM.mov" descr="Screen Recording 2020-08-05 at 1.01.40 AM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6156155" y="3607856"/>
            <a:ext cx="12674566" cy="9817105"/>
          </a:xfrm>
          <a:prstGeom prst="rect">
            <a:avLst/>
          </a:prstGeom>
          <a:ln w="12700">
            <a:miter lim="400000"/>
          </a:ln>
        </p:spPr>
      </p:pic>
      <p:sp>
        <p:nvSpPr>
          <p:cNvPr id="201" name="Application created using the Flask framework."/>
          <p:cNvSpPr txBox="1"/>
          <p:nvPr/>
        </p:nvSpPr>
        <p:spPr>
          <a:xfrm>
            <a:off x="781495" y="2936644"/>
            <a:ext cx="12070079" cy="509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 algn="l" defTabSz="379729">
              <a:defRPr i="1" sz="2668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Application created using the Flask framework.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750000" fill="hold"/>
                                        <p:tgtEl>
                                          <p:spTgt spid="20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200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Takeaway &amp; Future Work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Takeaway &amp; Future Work</a:t>
            </a:r>
          </a:p>
        </p:txBody>
      </p:sp>
      <p:sp>
        <p:nvSpPr>
          <p:cNvPr id="204" name="Accents can be classified automatically and nearly instantaneously using machine learning techniques with a fairly high accuracy.…"/>
          <p:cNvSpPr txBox="1"/>
          <p:nvPr>
            <p:ph type="body" idx="1"/>
          </p:nvPr>
        </p:nvSpPr>
        <p:spPr>
          <a:xfrm>
            <a:off x="1066800" y="3124200"/>
            <a:ext cx="14831660" cy="9372600"/>
          </a:xfrm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3A3A3A"/>
                </a:solidFill>
              </a:defRPr>
            </a:pPr>
            <a:r>
              <a:t>Accents can be classified </a:t>
            </a:r>
            <a:r>
              <a:rPr b="1"/>
              <a:t>automatically</a:t>
            </a:r>
            <a:r>
              <a:t> and nearly </a:t>
            </a:r>
            <a:r>
              <a:rPr b="1"/>
              <a:t>instantaneously </a:t>
            </a:r>
            <a:r>
              <a:t>using machine learning techniques with a fairly </a:t>
            </a:r>
            <a:r>
              <a:rPr b="1"/>
              <a:t>high accuracy</a:t>
            </a:r>
            <a:r>
              <a:t>.</a:t>
            </a:r>
          </a:p>
          <a:p>
            <a:pPr>
              <a:defRPr b="1">
                <a:solidFill>
                  <a:srgbClr val="3A3A3A"/>
                </a:solidFill>
              </a:defRPr>
            </a:pPr>
            <a:r>
              <a:t>Future Work</a:t>
            </a:r>
            <a:endParaRPr b="0"/>
          </a:p>
          <a:p>
            <a:pPr lvl="1">
              <a:defRPr b="1">
                <a:solidFill>
                  <a:srgbClr val="3A3A3A"/>
                </a:solidFill>
              </a:defRPr>
            </a:pPr>
            <a:r>
              <a:rPr b="0"/>
              <a:t>Expand model from binary classification to classifying multiple accents.</a:t>
            </a:r>
            <a:endParaRPr b="0"/>
          </a:p>
          <a:p>
            <a:pPr lvl="1">
              <a:defRPr b="1">
                <a:solidFill>
                  <a:srgbClr val="3A3A3A"/>
                </a:solidFill>
              </a:defRPr>
            </a:pPr>
            <a:r>
              <a:rPr b="0"/>
              <a:t>Process more audio data to improve data set.</a:t>
            </a:r>
            <a:endParaRPr b="0"/>
          </a:p>
          <a:p>
            <a:pPr lvl="1">
              <a:defRPr b="1">
                <a:solidFill>
                  <a:srgbClr val="3A3A3A"/>
                </a:solidFill>
              </a:defRPr>
            </a:pPr>
            <a:r>
              <a:rPr b="0"/>
              <a:t>Research improvement of technical support (# tickets closed per quarter) after using automatic accent matching technology.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Motiva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Motivation</a:t>
            </a:r>
          </a:p>
        </p:txBody>
      </p:sp>
      <p:sp>
        <p:nvSpPr>
          <p:cNvPr id="131" name="Multinational companies have a global costumer base.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414141"/>
                </a:solidFill>
              </a:defRPr>
            </a:pPr>
            <a:r>
              <a:rPr b="1"/>
              <a:t>Multinational </a:t>
            </a:r>
            <a:r>
              <a:t>companies have a </a:t>
            </a:r>
            <a:r>
              <a:rPr b="1"/>
              <a:t>global </a:t>
            </a:r>
            <a:r>
              <a:t>costumer base.</a:t>
            </a:r>
          </a:p>
          <a:p>
            <a:pPr>
              <a:defRPr>
                <a:solidFill>
                  <a:srgbClr val="B9B9B9"/>
                </a:solidFill>
              </a:defRPr>
            </a:pPr>
            <a:r>
              <a:t>Companies receive support calls from people with a </a:t>
            </a:r>
            <a:r>
              <a:rPr b="1"/>
              <a:t>diversity</a:t>
            </a:r>
            <a:r>
              <a:t> of </a:t>
            </a:r>
            <a:r>
              <a:rPr b="1"/>
              <a:t>spoken accents</a:t>
            </a:r>
            <a:r>
              <a:t>.</a:t>
            </a:r>
          </a:p>
          <a:p>
            <a:pPr>
              <a:defRPr>
                <a:solidFill>
                  <a:srgbClr val="B9B9B9"/>
                </a:solidFill>
              </a:defRPr>
            </a:pPr>
            <a:r>
              <a:t>Calls are successful and </a:t>
            </a:r>
            <a:r>
              <a:rPr b="1"/>
              <a:t>support tickets are closed</a:t>
            </a:r>
            <a:r>
              <a:t> when the employee and customer can clearly communicate.</a:t>
            </a:r>
          </a:p>
          <a:p>
            <a:pPr>
              <a:defRPr b="1">
                <a:solidFill>
                  <a:srgbClr val="B9B9B9"/>
                </a:solidFill>
              </a:defRPr>
            </a:pPr>
            <a:r>
              <a:t>Goal</a:t>
            </a:r>
            <a:r>
              <a:rPr b="0"/>
              <a:t>: Develop a </a:t>
            </a:r>
            <a:r>
              <a:rPr b="0" i="1"/>
              <a:t>proof of concept</a:t>
            </a:r>
            <a:r>
              <a:rPr b="0"/>
              <a:t> for technology that can automatically match callers with customer support agents that have similar accents.</a:t>
            </a:r>
          </a:p>
        </p:txBody>
      </p:sp>
      <p:pic>
        <p:nvPicPr>
          <p:cNvPr id="132" name="Top-5-Things-You-Should-Ask-About-a-TMCs-Call-Center-Support-1.jpeg" descr="Top-5-Things-You-Should-Ask-About-a-TMCs-Call-Center-Support-1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334631" y="-199380"/>
            <a:ext cx="19641275" cy="1411476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Motiva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Motivation</a:t>
            </a:r>
          </a:p>
        </p:txBody>
      </p:sp>
      <p:sp>
        <p:nvSpPr>
          <p:cNvPr id="135" name="Multinational companies have a global costumer base.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B9B9BA"/>
                </a:solidFill>
              </a:defRPr>
            </a:pPr>
            <a:r>
              <a:rPr b="1"/>
              <a:t>Multinational </a:t>
            </a:r>
            <a:r>
              <a:t>companies have a </a:t>
            </a:r>
            <a:r>
              <a:rPr b="1"/>
              <a:t>global </a:t>
            </a:r>
            <a:r>
              <a:t>costumer base.</a:t>
            </a:r>
          </a:p>
          <a:p>
            <a:pPr>
              <a:defRPr>
                <a:solidFill>
                  <a:srgbClr val="414140"/>
                </a:solidFill>
              </a:defRPr>
            </a:pPr>
            <a:r>
              <a:t>Companies receive support calls from people with a </a:t>
            </a:r>
            <a:r>
              <a:rPr b="1"/>
              <a:t>diversity</a:t>
            </a:r>
            <a:r>
              <a:t> of </a:t>
            </a:r>
            <a:r>
              <a:rPr b="1"/>
              <a:t>spoken accents</a:t>
            </a:r>
            <a:r>
              <a:t>.</a:t>
            </a:r>
          </a:p>
          <a:p>
            <a:pPr>
              <a:defRPr>
                <a:solidFill>
                  <a:srgbClr val="B9B9B9"/>
                </a:solidFill>
              </a:defRPr>
            </a:pPr>
            <a:r>
              <a:t>Calls are successful and </a:t>
            </a:r>
            <a:r>
              <a:rPr b="1"/>
              <a:t>support tickets are closed</a:t>
            </a:r>
            <a:r>
              <a:t> when the employee and customer can clearly communicate.</a:t>
            </a:r>
          </a:p>
          <a:p>
            <a:pPr>
              <a:defRPr b="1">
                <a:solidFill>
                  <a:srgbClr val="B9B9B9"/>
                </a:solidFill>
              </a:defRPr>
            </a:pPr>
            <a:r>
              <a:t>Goal</a:t>
            </a:r>
            <a:r>
              <a:rPr b="0"/>
              <a:t>: Develop a </a:t>
            </a:r>
            <a:r>
              <a:rPr b="0" i="1"/>
              <a:t>proof of concept</a:t>
            </a:r>
            <a:r>
              <a:rPr b="0"/>
              <a:t> for technology that can automatically match callers with customer support agents that have similar accents.</a:t>
            </a:r>
          </a:p>
        </p:txBody>
      </p:sp>
      <p:pic>
        <p:nvPicPr>
          <p:cNvPr id="136" name="Top-5-Things-You-Should-Ask-About-a-TMCs-Call-Center-Support-1.jpeg" descr="Top-5-Things-You-Should-Ask-About-a-TMCs-Call-Center-Support-1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334631" y="-199380"/>
            <a:ext cx="19641275" cy="1411476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Motiva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Motivation</a:t>
            </a:r>
          </a:p>
        </p:txBody>
      </p:sp>
      <p:sp>
        <p:nvSpPr>
          <p:cNvPr id="139" name="Multinational companies have a global costumer base.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B9B9B8"/>
                </a:solidFill>
              </a:defRPr>
            </a:pPr>
            <a:r>
              <a:rPr b="1"/>
              <a:t>Multinational </a:t>
            </a:r>
            <a:r>
              <a:t>companies have a </a:t>
            </a:r>
            <a:r>
              <a:rPr b="1"/>
              <a:t>global </a:t>
            </a:r>
            <a:r>
              <a:t>costumer base.</a:t>
            </a:r>
          </a:p>
          <a:p>
            <a:pPr>
              <a:defRPr>
                <a:solidFill>
                  <a:srgbClr val="B9B9B9"/>
                </a:solidFill>
              </a:defRPr>
            </a:pPr>
            <a:r>
              <a:t>Companies receive support calls from people with a </a:t>
            </a:r>
            <a:r>
              <a:rPr b="1"/>
              <a:t>diversity</a:t>
            </a:r>
            <a:r>
              <a:t> of </a:t>
            </a:r>
            <a:r>
              <a:rPr b="1"/>
              <a:t>spoken accents</a:t>
            </a:r>
            <a:r>
              <a:t>.</a:t>
            </a:r>
          </a:p>
          <a:p>
            <a:pPr>
              <a:defRPr>
                <a:solidFill>
                  <a:srgbClr val="424141"/>
                </a:solidFill>
              </a:defRPr>
            </a:pPr>
            <a:r>
              <a:t>Calls are successful and </a:t>
            </a:r>
            <a:r>
              <a:rPr b="1"/>
              <a:t>support tickets are closed</a:t>
            </a:r>
            <a:r>
              <a:t> when the employee and customer can clearly communicate.</a:t>
            </a:r>
          </a:p>
          <a:p>
            <a:pPr>
              <a:defRPr b="1">
                <a:solidFill>
                  <a:srgbClr val="B9B9B9"/>
                </a:solidFill>
              </a:defRPr>
            </a:pPr>
            <a:r>
              <a:t>Goal</a:t>
            </a:r>
            <a:r>
              <a:rPr b="0"/>
              <a:t>: Develop a </a:t>
            </a:r>
            <a:r>
              <a:rPr b="0" i="1"/>
              <a:t>proof of concept</a:t>
            </a:r>
            <a:r>
              <a:rPr b="0"/>
              <a:t> for technology that can automatically match callers with customer support agents that have similar accents.</a:t>
            </a:r>
          </a:p>
        </p:txBody>
      </p:sp>
      <p:pic>
        <p:nvPicPr>
          <p:cNvPr id="140" name="Top-5-Things-You-Should-Ask-About-a-TMCs-Call-Center-Support-1.jpeg" descr="Top-5-Things-You-Should-Ask-About-a-TMCs-Call-Center-Support-1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334631" y="-199380"/>
            <a:ext cx="19641275" cy="1411476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Motiva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Motivation</a:t>
            </a:r>
          </a:p>
        </p:txBody>
      </p:sp>
      <p:sp>
        <p:nvSpPr>
          <p:cNvPr id="143" name="Multinational companies have a global costumer base.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B9B9B8"/>
                </a:solidFill>
              </a:defRPr>
            </a:pPr>
            <a:r>
              <a:rPr b="1"/>
              <a:t>Multinational </a:t>
            </a:r>
            <a:r>
              <a:t>companies have a </a:t>
            </a:r>
            <a:r>
              <a:rPr b="1"/>
              <a:t>global </a:t>
            </a:r>
            <a:r>
              <a:t>costumer base.</a:t>
            </a:r>
          </a:p>
          <a:p>
            <a:pPr>
              <a:defRPr>
                <a:solidFill>
                  <a:srgbClr val="B9B9B9"/>
                </a:solidFill>
              </a:defRPr>
            </a:pPr>
            <a:r>
              <a:t>Companies receive support calls from people with a </a:t>
            </a:r>
            <a:r>
              <a:rPr b="1"/>
              <a:t>diversity</a:t>
            </a:r>
            <a:r>
              <a:t> of </a:t>
            </a:r>
            <a:r>
              <a:rPr b="1"/>
              <a:t>spoken accents</a:t>
            </a:r>
            <a:r>
              <a:t>.</a:t>
            </a:r>
          </a:p>
          <a:p>
            <a:pPr>
              <a:defRPr>
                <a:solidFill>
                  <a:srgbClr val="B9B9B9"/>
                </a:solidFill>
              </a:defRPr>
            </a:pPr>
            <a:r>
              <a:t>Calls are successful and </a:t>
            </a:r>
            <a:r>
              <a:rPr b="1"/>
              <a:t>support tickets are closed</a:t>
            </a:r>
            <a:r>
              <a:t> when the employee and customer can clearly communicate.</a:t>
            </a:r>
          </a:p>
          <a:p>
            <a:pPr>
              <a:defRPr b="1">
                <a:solidFill>
                  <a:srgbClr val="424141"/>
                </a:solidFill>
              </a:defRPr>
            </a:pPr>
            <a:r>
              <a:t>Goal</a:t>
            </a:r>
            <a:r>
              <a:rPr b="0"/>
              <a:t>: Develop a </a:t>
            </a:r>
            <a:r>
              <a:rPr b="0" i="1"/>
              <a:t>proof of concept</a:t>
            </a:r>
            <a:r>
              <a:rPr b="0"/>
              <a:t> for technology that can automatically match callers with customer support agents that have similar accents.</a:t>
            </a:r>
          </a:p>
        </p:txBody>
      </p:sp>
      <p:pic>
        <p:nvPicPr>
          <p:cNvPr id="144" name="Top-5-Things-You-Should-Ask-About-a-TMCs-Call-Center-Support-1.jpeg" descr="Top-5-Things-You-Should-Ask-About-a-TMCs-Call-Center-Support-1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334631" y="-199380"/>
            <a:ext cx="19641275" cy="1411476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cope: Proof of Concep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Scope: Proof of Concept</a:t>
            </a:r>
          </a:p>
        </p:txBody>
      </p:sp>
      <p:sp>
        <p:nvSpPr>
          <p:cNvPr id="147" name="Initial Data Available: 330 audio recordings of spoken accents from the US, UK, Italy, Germany, Spain, and France.*…"/>
          <p:cNvSpPr txBox="1"/>
          <p:nvPr>
            <p:ph type="body" sz="half" idx="1"/>
          </p:nvPr>
        </p:nvSpPr>
        <p:spPr>
          <a:xfrm>
            <a:off x="1060605" y="3136900"/>
            <a:ext cx="11894833" cy="9372600"/>
          </a:xfrm>
          <a:prstGeom prst="rect">
            <a:avLst/>
          </a:prstGeom>
        </p:spPr>
        <p:txBody>
          <a:bodyPr/>
          <a:lstStyle/>
          <a:p>
            <a:pPr marL="429768" indent="-429768" defTabSz="775969">
              <a:spcBef>
                <a:spcPts val="3900"/>
              </a:spcBef>
              <a:defRPr sz="3384">
                <a:solidFill>
                  <a:srgbClr val="404141"/>
                </a:solidFill>
              </a:defRPr>
            </a:pPr>
            <a:r>
              <a:t>Initial Data Available: </a:t>
            </a:r>
            <a:r>
              <a:rPr b="1"/>
              <a:t>330</a:t>
            </a:r>
            <a:r>
              <a:t> audio recordings of spoken accents from the </a:t>
            </a:r>
            <a:r>
              <a:rPr b="1"/>
              <a:t>US</a:t>
            </a:r>
            <a:r>
              <a:t>, </a:t>
            </a:r>
            <a:r>
              <a:rPr b="1"/>
              <a:t>UK</a:t>
            </a:r>
            <a:r>
              <a:t>, </a:t>
            </a:r>
            <a:r>
              <a:rPr b="1"/>
              <a:t>Italy</a:t>
            </a:r>
            <a:r>
              <a:t>, </a:t>
            </a:r>
            <a:r>
              <a:rPr b="1"/>
              <a:t>Germany</a:t>
            </a:r>
            <a:r>
              <a:t>, </a:t>
            </a:r>
            <a:r>
              <a:rPr b="1"/>
              <a:t>Spain</a:t>
            </a:r>
            <a:r>
              <a:t>, and </a:t>
            </a:r>
            <a:r>
              <a:rPr b="1"/>
              <a:t>France</a:t>
            </a:r>
            <a:r>
              <a:t>.*</a:t>
            </a:r>
          </a:p>
          <a:p>
            <a:pPr marL="429768" indent="-429768" defTabSz="775969">
              <a:spcBef>
                <a:spcPts val="3900"/>
              </a:spcBef>
              <a:defRPr sz="3384">
                <a:solidFill>
                  <a:srgbClr val="404141"/>
                </a:solidFill>
              </a:defRPr>
            </a:pPr>
            <a:r>
              <a:t>Create machine-learning model that can classify audio recordings as American or not-American.</a:t>
            </a:r>
          </a:p>
          <a:p>
            <a:pPr marL="429768" indent="-429768" defTabSz="775969">
              <a:spcBef>
                <a:spcPts val="3900"/>
              </a:spcBef>
              <a:defRPr b="1" sz="3384">
                <a:solidFill>
                  <a:srgbClr val="BEC0C0"/>
                </a:solidFill>
              </a:defRPr>
            </a:pPr>
            <a:r>
              <a:t>Shorter Term Future Goal: </a:t>
            </a:r>
            <a:r>
              <a:rPr b="0"/>
              <a:t>Classify among 6 accents</a:t>
            </a:r>
            <a:endParaRPr b="0"/>
          </a:p>
          <a:p>
            <a:pPr marL="429768" indent="-429768" defTabSz="775969">
              <a:spcBef>
                <a:spcPts val="3900"/>
              </a:spcBef>
              <a:defRPr b="1" sz="3384">
                <a:solidFill>
                  <a:srgbClr val="BEC0C0"/>
                </a:solidFill>
              </a:defRPr>
            </a:pPr>
            <a:r>
              <a:t>Long Term Future Goal: </a:t>
            </a:r>
            <a:r>
              <a:rPr b="0"/>
              <a:t>Classify ANY accent</a:t>
            </a:r>
            <a:endParaRPr b="0"/>
          </a:p>
          <a:p>
            <a:pPr marL="429768" indent="-429768" defTabSz="775969">
              <a:spcBef>
                <a:spcPts val="3900"/>
              </a:spcBef>
              <a:defRPr b="1" sz="3384">
                <a:solidFill>
                  <a:srgbClr val="BEC0C0"/>
                </a:solidFill>
              </a:defRPr>
            </a:pPr>
            <a:endParaRPr b="0"/>
          </a:p>
          <a:p>
            <a:pPr marL="429768" indent="-429768" defTabSz="775969">
              <a:spcBef>
                <a:spcPts val="3900"/>
              </a:spcBef>
              <a:defRPr b="1" sz="3384">
                <a:solidFill>
                  <a:srgbClr val="BEC0C0"/>
                </a:solidFill>
              </a:defRPr>
            </a:pPr>
            <a:endParaRPr b="0"/>
          </a:p>
          <a:p>
            <a:pPr marL="429768" indent="-429768" defTabSz="775969">
              <a:spcBef>
                <a:spcPts val="3900"/>
              </a:spcBef>
              <a:defRPr b="1" sz="3384">
                <a:solidFill>
                  <a:srgbClr val="BEC0C0"/>
                </a:solidFill>
              </a:defRPr>
            </a:pPr>
            <a:endParaRPr b="0"/>
          </a:p>
          <a:p>
            <a:pPr marL="429768" indent="-429768" defTabSz="775969">
              <a:spcBef>
                <a:spcPts val="3900"/>
              </a:spcBef>
              <a:defRPr i="1" sz="1879">
                <a:solidFill>
                  <a:srgbClr val="000000"/>
                </a:solidFill>
              </a:defRPr>
            </a:pPr>
            <a:r>
              <a:t>*Fokoue, E. (2020). UCI Machine Learning Repository. Irvine, CA: University of California, School of Information and Computer Science.</a:t>
            </a:r>
          </a:p>
        </p:txBody>
      </p:sp>
      <p:sp>
        <p:nvSpPr>
          <p:cNvPr id="148" name="Audio Files"/>
          <p:cNvSpPr/>
          <p:nvPr/>
        </p:nvSpPr>
        <p:spPr>
          <a:xfrm>
            <a:off x="16823018" y="1300560"/>
            <a:ext cx="2895110" cy="1850816"/>
          </a:xfrm>
          <a:prstGeom prst="rect">
            <a:avLst/>
          </a:prstGeom>
          <a:solidFill>
            <a:schemeClr val="accent1">
              <a:satOff val="12166"/>
              <a:lumOff val="-13042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000">
                <a:solidFill>
                  <a:srgbClr val="FFFFFF"/>
                </a:solidFill>
              </a:defRPr>
            </a:lvl1pPr>
          </a:lstStyle>
          <a:p>
            <a:pPr/>
            <a:r>
              <a:t>Audio Files</a:t>
            </a:r>
          </a:p>
        </p:txBody>
      </p:sp>
      <p:sp>
        <p:nvSpPr>
          <p:cNvPr id="149" name="Line"/>
          <p:cNvSpPr/>
          <p:nvPr/>
        </p:nvSpPr>
        <p:spPr>
          <a:xfrm>
            <a:off x="18270572" y="6309482"/>
            <a:ext cx="1" cy="1097036"/>
          </a:xfrm>
          <a:prstGeom prst="line">
            <a:avLst/>
          </a:prstGeom>
          <a:ln w="63500">
            <a:solidFill>
              <a:srgbClr val="ABABAB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50" name="Extracted “MFCC” Features"/>
          <p:cNvSpPr/>
          <p:nvPr/>
        </p:nvSpPr>
        <p:spPr>
          <a:xfrm>
            <a:off x="16823018" y="4388581"/>
            <a:ext cx="2895110" cy="1850816"/>
          </a:xfrm>
          <a:prstGeom prst="rect">
            <a:avLst/>
          </a:prstGeom>
          <a:solidFill>
            <a:schemeClr val="accent1">
              <a:satOff val="12166"/>
              <a:lumOff val="-13042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000">
                <a:solidFill>
                  <a:srgbClr val="FFFFFF"/>
                </a:solidFill>
              </a:defRPr>
            </a:lvl1pPr>
          </a:lstStyle>
          <a:p>
            <a:pPr/>
            <a:r>
              <a:t>Extracted “MFCC” Features</a:t>
            </a:r>
          </a:p>
        </p:txBody>
      </p:sp>
      <p:sp>
        <p:nvSpPr>
          <p:cNvPr id="151" name="ML Model"/>
          <p:cNvSpPr/>
          <p:nvPr/>
        </p:nvSpPr>
        <p:spPr>
          <a:xfrm>
            <a:off x="16823018" y="7476603"/>
            <a:ext cx="2895110" cy="1850816"/>
          </a:xfrm>
          <a:prstGeom prst="rect">
            <a:avLst/>
          </a:prstGeom>
          <a:solidFill>
            <a:schemeClr val="accent1">
              <a:satOff val="12166"/>
              <a:lumOff val="-13042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000">
                <a:solidFill>
                  <a:srgbClr val="FFFFFF"/>
                </a:solidFill>
              </a:defRPr>
            </a:lvl1pPr>
          </a:lstStyle>
          <a:p>
            <a:pPr/>
            <a:r>
              <a:t>ML Model</a:t>
            </a:r>
          </a:p>
        </p:txBody>
      </p:sp>
      <p:sp>
        <p:nvSpPr>
          <p:cNvPr id="152" name="Line"/>
          <p:cNvSpPr/>
          <p:nvPr/>
        </p:nvSpPr>
        <p:spPr>
          <a:xfrm>
            <a:off x="18270572" y="3221460"/>
            <a:ext cx="1" cy="1097037"/>
          </a:xfrm>
          <a:prstGeom prst="line">
            <a:avLst/>
          </a:prstGeom>
          <a:ln w="63500">
            <a:solidFill>
              <a:srgbClr val="ABABAB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53" name="Line"/>
          <p:cNvSpPr/>
          <p:nvPr/>
        </p:nvSpPr>
        <p:spPr>
          <a:xfrm flipH="1">
            <a:off x="16701101" y="9397503"/>
            <a:ext cx="773419" cy="1078108"/>
          </a:xfrm>
          <a:prstGeom prst="line">
            <a:avLst/>
          </a:prstGeom>
          <a:ln w="63500">
            <a:solidFill>
              <a:srgbClr val="ABABAB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54" name="Line"/>
          <p:cNvSpPr/>
          <p:nvPr/>
        </p:nvSpPr>
        <p:spPr>
          <a:xfrm>
            <a:off x="19120711" y="9397503"/>
            <a:ext cx="817689" cy="1074949"/>
          </a:xfrm>
          <a:prstGeom prst="line">
            <a:avLst/>
          </a:prstGeom>
          <a:ln w="63500">
            <a:solidFill>
              <a:srgbClr val="ABABAB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55" name="American Accent"/>
          <p:cNvSpPr/>
          <p:nvPr/>
        </p:nvSpPr>
        <p:spPr>
          <a:xfrm>
            <a:off x="14796226" y="10564624"/>
            <a:ext cx="2895110" cy="1850816"/>
          </a:xfrm>
          <a:prstGeom prst="rect">
            <a:avLst/>
          </a:prstGeom>
          <a:solidFill>
            <a:srgbClr val="6DA6BE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000">
                <a:solidFill>
                  <a:srgbClr val="FFFFFF"/>
                </a:solidFill>
              </a:defRPr>
            </a:lvl1pPr>
          </a:lstStyle>
          <a:p>
            <a:pPr/>
            <a:r>
              <a:t>American Accent</a:t>
            </a:r>
          </a:p>
        </p:txBody>
      </p:sp>
      <p:sp>
        <p:nvSpPr>
          <p:cNvPr id="156" name="Other"/>
          <p:cNvSpPr/>
          <p:nvPr/>
        </p:nvSpPr>
        <p:spPr>
          <a:xfrm>
            <a:off x="18884664" y="10564624"/>
            <a:ext cx="2895110" cy="1850816"/>
          </a:xfrm>
          <a:prstGeom prst="rect">
            <a:avLst/>
          </a:prstGeom>
          <a:solidFill>
            <a:srgbClr val="6DA6BE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000">
                <a:solidFill>
                  <a:srgbClr val="FFFFFF"/>
                </a:solidFill>
              </a:defRPr>
            </a:lvl1pPr>
          </a:lstStyle>
          <a:p>
            <a:pPr/>
            <a:r>
              <a:t>Other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cope: Proof of Concep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Scope: Proof of Concept</a:t>
            </a:r>
          </a:p>
        </p:txBody>
      </p:sp>
      <p:sp>
        <p:nvSpPr>
          <p:cNvPr id="159" name="Initial Data Available: 330 audio recordings of spoken accents from the US, UK, Italy, Germany, Spain, and France.…"/>
          <p:cNvSpPr txBox="1"/>
          <p:nvPr>
            <p:ph type="body" sz="half" idx="1"/>
          </p:nvPr>
        </p:nvSpPr>
        <p:spPr>
          <a:xfrm>
            <a:off x="1060605" y="3136900"/>
            <a:ext cx="11894833" cy="9372600"/>
          </a:xfrm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BEC0BF"/>
                </a:solidFill>
              </a:defRPr>
            </a:pPr>
            <a:r>
              <a:t>Initial Data Available: </a:t>
            </a:r>
            <a:r>
              <a:rPr b="1"/>
              <a:t>330</a:t>
            </a:r>
            <a:r>
              <a:t> audio recordings of spoken accents from the </a:t>
            </a:r>
            <a:r>
              <a:rPr b="1"/>
              <a:t>US</a:t>
            </a:r>
            <a:r>
              <a:t>, </a:t>
            </a:r>
            <a:r>
              <a:rPr b="1"/>
              <a:t>UK</a:t>
            </a:r>
            <a:r>
              <a:t>, </a:t>
            </a:r>
            <a:r>
              <a:rPr b="1"/>
              <a:t>Italy</a:t>
            </a:r>
            <a:r>
              <a:t>, </a:t>
            </a:r>
            <a:r>
              <a:rPr b="1"/>
              <a:t>Germany</a:t>
            </a:r>
            <a:r>
              <a:t>, </a:t>
            </a:r>
            <a:r>
              <a:rPr b="1"/>
              <a:t>Spain</a:t>
            </a:r>
            <a:r>
              <a:t>, and </a:t>
            </a:r>
            <a:r>
              <a:rPr b="1"/>
              <a:t>France</a:t>
            </a:r>
            <a:r>
              <a:t>.</a:t>
            </a:r>
          </a:p>
          <a:p>
            <a:pPr>
              <a:defRPr>
                <a:solidFill>
                  <a:srgbClr val="BEC0BF"/>
                </a:solidFill>
              </a:defRPr>
            </a:pPr>
            <a:r>
              <a:t>Create machine-learning model that can classify audio recordings as American or not-American.</a:t>
            </a:r>
          </a:p>
          <a:p>
            <a:pPr>
              <a:defRPr b="1">
                <a:solidFill>
                  <a:srgbClr val="3F4141"/>
                </a:solidFill>
              </a:defRPr>
            </a:pPr>
            <a:r>
              <a:t>Shorter Term Future Goal: </a:t>
            </a:r>
            <a:r>
              <a:rPr b="0"/>
              <a:t>Classify among 6 accents</a:t>
            </a:r>
            <a:endParaRPr b="0"/>
          </a:p>
          <a:p>
            <a:pPr>
              <a:defRPr b="1">
                <a:solidFill>
                  <a:srgbClr val="3E4141"/>
                </a:solidFill>
              </a:defRPr>
            </a:pPr>
            <a:r>
              <a:t>Long Term Future Goal: </a:t>
            </a:r>
            <a:r>
              <a:rPr b="0"/>
              <a:t>Classify ANY accent</a:t>
            </a:r>
          </a:p>
        </p:txBody>
      </p:sp>
      <p:sp>
        <p:nvSpPr>
          <p:cNvPr id="160" name="Audio Files"/>
          <p:cNvSpPr/>
          <p:nvPr/>
        </p:nvSpPr>
        <p:spPr>
          <a:xfrm>
            <a:off x="16823018" y="1300560"/>
            <a:ext cx="2895110" cy="1850816"/>
          </a:xfrm>
          <a:prstGeom prst="rect">
            <a:avLst/>
          </a:prstGeom>
          <a:solidFill>
            <a:schemeClr val="accent1">
              <a:satOff val="12166"/>
              <a:lumOff val="-13042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000">
                <a:solidFill>
                  <a:srgbClr val="FFFFFF"/>
                </a:solidFill>
              </a:defRPr>
            </a:lvl1pPr>
          </a:lstStyle>
          <a:p>
            <a:pPr/>
            <a:r>
              <a:t>Audio Files</a:t>
            </a:r>
          </a:p>
        </p:txBody>
      </p:sp>
      <p:sp>
        <p:nvSpPr>
          <p:cNvPr id="161" name="Line"/>
          <p:cNvSpPr/>
          <p:nvPr/>
        </p:nvSpPr>
        <p:spPr>
          <a:xfrm>
            <a:off x="18270572" y="6309482"/>
            <a:ext cx="1" cy="1097036"/>
          </a:xfrm>
          <a:prstGeom prst="line">
            <a:avLst/>
          </a:prstGeom>
          <a:ln w="63500">
            <a:solidFill>
              <a:srgbClr val="ABABAB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62" name="Extracted “MFCC” Features"/>
          <p:cNvSpPr/>
          <p:nvPr/>
        </p:nvSpPr>
        <p:spPr>
          <a:xfrm>
            <a:off x="16823018" y="4388582"/>
            <a:ext cx="2895110" cy="1850815"/>
          </a:xfrm>
          <a:prstGeom prst="rect">
            <a:avLst/>
          </a:prstGeom>
          <a:solidFill>
            <a:schemeClr val="accent1">
              <a:satOff val="12166"/>
              <a:lumOff val="-13042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000">
                <a:solidFill>
                  <a:srgbClr val="FFFFFF"/>
                </a:solidFill>
              </a:defRPr>
            </a:lvl1pPr>
          </a:lstStyle>
          <a:p>
            <a:pPr/>
            <a:r>
              <a:t>Extracted “MFCC” Features</a:t>
            </a:r>
          </a:p>
        </p:txBody>
      </p:sp>
      <p:sp>
        <p:nvSpPr>
          <p:cNvPr id="163" name="ML Model"/>
          <p:cNvSpPr/>
          <p:nvPr/>
        </p:nvSpPr>
        <p:spPr>
          <a:xfrm>
            <a:off x="16823018" y="7476603"/>
            <a:ext cx="2895110" cy="1850816"/>
          </a:xfrm>
          <a:prstGeom prst="rect">
            <a:avLst/>
          </a:prstGeom>
          <a:solidFill>
            <a:schemeClr val="accent1">
              <a:satOff val="12166"/>
              <a:lumOff val="-13042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000">
                <a:solidFill>
                  <a:srgbClr val="FFFFFF"/>
                </a:solidFill>
              </a:defRPr>
            </a:lvl1pPr>
          </a:lstStyle>
          <a:p>
            <a:pPr/>
            <a:r>
              <a:t>ML Model</a:t>
            </a:r>
          </a:p>
        </p:txBody>
      </p:sp>
      <p:sp>
        <p:nvSpPr>
          <p:cNvPr id="164" name="Line"/>
          <p:cNvSpPr/>
          <p:nvPr/>
        </p:nvSpPr>
        <p:spPr>
          <a:xfrm>
            <a:off x="18270572" y="3221460"/>
            <a:ext cx="1" cy="1097037"/>
          </a:xfrm>
          <a:prstGeom prst="line">
            <a:avLst/>
          </a:prstGeom>
          <a:ln w="63500">
            <a:solidFill>
              <a:srgbClr val="ABABAB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65" name="Line"/>
          <p:cNvSpPr/>
          <p:nvPr/>
        </p:nvSpPr>
        <p:spPr>
          <a:xfrm flipH="1">
            <a:off x="16701101" y="9397503"/>
            <a:ext cx="773419" cy="1078108"/>
          </a:xfrm>
          <a:prstGeom prst="line">
            <a:avLst/>
          </a:prstGeom>
          <a:ln w="63500">
            <a:solidFill>
              <a:srgbClr val="ABABAB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66" name="Line"/>
          <p:cNvSpPr/>
          <p:nvPr/>
        </p:nvSpPr>
        <p:spPr>
          <a:xfrm>
            <a:off x="19120710" y="9397503"/>
            <a:ext cx="817690" cy="1074948"/>
          </a:xfrm>
          <a:prstGeom prst="line">
            <a:avLst/>
          </a:prstGeom>
          <a:ln w="63500">
            <a:solidFill>
              <a:srgbClr val="ABABAB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67" name="American Accent"/>
          <p:cNvSpPr/>
          <p:nvPr/>
        </p:nvSpPr>
        <p:spPr>
          <a:xfrm>
            <a:off x="14796227" y="10564624"/>
            <a:ext cx="2895110" cy="1850816"/>
          </a:xfrm>
          <a:prstGeom prst="rect">
            <a:avLst/>
          </a:prstGeom>
          <a:solidFill>
            <a:srgbClr val="6DA6BE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000">
                <a:solidFill>
                  <a:srgbClr val="FFFFFF"/>
                </a:solidFill>
              </a:defRPr>
            </a:lvl1pPr>
          </a:lstStyle>
          <a:p>
            <a:pPr/>
            <a:r>
              <a:t>American Accent</a:t>
            </a:r>
          </a:p>
        </p:txBody>
      </p:sp>
      <p:sp>
        <p:nvSpPr>
          <p:cNvPr id="168" name="Other"/>
          <p:cNvSpPr/>
          <p:nvPr/>
        </p:nvSpPr>
        <p:spPr>
          <a:xfrm>
            <a:off x="18884664" y="10564624"/>
            <a:ext cx="2895110" cy="1850816"/>
          </a:xfrm>
          <a:prstGeom prst="rect">
            <a:avLst/>
          </a:prstGeom>
          <a:solidFill>
            <a:srgbClr val="6DA6BE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000">
                <a:solidFill>
                  <a:srgbClr val="FFFFFF"/>
                </a:solidFill>
              </a:defRPr>
            </a:lvl1pPr>
          </a:lstStyle>
          <a:p>
            <a:pPr/>
            <a:r>
              <a:t>Other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Choosing Measure of Success"/>
          <p:cNvSpPr txBox="1"/>
          <p:nvPr>
            <p:ph type="title"/>
          </p:nvPr>
        </p:nvSpPr>
        <p:spPr>
          <a:xfrm>
            <a:off x="1066800" y="469900"/>
            <a:ext cx="10386758" cy="1968500"/>
          </a:xfrm>
          <a:prstGeom prst="rect">
            <a:avLst/>
          </a:prstGeom>
        </p:spPr>
        <p:txBody>
          <a:bodyPr/>
          <a:lstStyle/>
          <a:p>
            <a:pPr/>
            <a:r>
              <a:t>Choosing Measure of Success</a:t>
            </a:r>
          </a:p>
        </p:txBody>
      </p:sp>
      <p:sp>
        <p:nvSpPr>
          <p:cNvPr id="171" name="Input Data: Mel-frequency Cepstral Coefficients (MFCC) represent the “energy spectral density” of an audio signal….?…"/>
          <p:cNvSpPr txBox="1"/>
          <p:nvPr>
            <p:ph type="body" sz="half" idx="1"/>
          </p:nvPr>
        </p:nvSpPr>
        <p:spPr>
          <a:xfrm>
            <a:off x="1060605" y="3136900"/>
            <a:ext cx="11894833" cy="9372600"/>
          </a:xfrm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2D2E2E"/>
                </a:solidFill>
              </a:defRPr>
            </a:pPr>
            <a:r>
              <a:t>Input Data: Mel-frequency Cepstral Coefficients (MFCC) represent the “energy spectral density” of an audio signal….?</a:t>
            </a:r>
          </a:p>
          <a:p>
            <a:pPr>
              <a:defRPr>
                <a:solidFill>
                  <a:srgbClr val="959898"/>
                </a:solidFill>
              </a:defRPr>
            </a:pPr>
            <a:r>
              <a:t>In other words, the data doesn’t mean anything to most people.</a:t>
            </a:r>
          </a:p>
          <a:p>
            <a:pPr>
              <a:defRPr>
                <a:solidFill>
                  <a:srgbClr val="959898"/>
                </a:solidFill>
              </a:defRPr>
            </a:pPr>
            <a:r>
              <a:t>We care about the </a:t>
            </a:r>
            <a:r>
              <a:rPr b="1"/>
              <a:t>prediction accuracy</a:t>
            </a:r>
            <a:r>
              <a:t>.</a:t>
            </a:r>
          </a:p>
          <a:p>
            <a:pPr>
              <a:defRPr>
                <a:solidFill>
                  <a:srgbClr val="959898"/>
                </a:solidFill>
              </a:defRPr>
            </a:pPr>
            <a:r>
              <a:t>No preference on successfully predicting one thing or another.</a:t>
            </a:r>
          </a:p>
        </p:txBody>
      </p:sp>
      <p:pic>
        <p:nvPicPr>
          <p:cNvPr id="172" name="a-Mel-frequency-cepstral-coefficients-MFCC-deformed-male-speech-laryngean-polypus.png" descr="a-Mel-frequency-cepstral-coefficients-MFCC-deformed-male-speech-laryngean-polypu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815767" y="2337150"/>
            <a:ext cx="10553701" cy="7264401"/>
          </a:xfrm>
          <a:prstGeom prst="rect">
            <a:avLst/>
          </a:prstGeom>
          <a:ln w="12700">
            <a:miter lim="400000"/>
          </a:ln>
        </p:spPr>
      </p:pic>
      <p:sp>
        <p:nvSpPr>
          <p:cNvPr id="173" name="“Huh?” - everyone"/>
          <p:cNvSpPr txBox="1"/>
          <p:nvPr/>
        </p:nvSpPr>
        <p:spPr>
          <a:xfrm>
            <a:off x="15159342" y="9886253"/>
            <a:ext cx="7747853" cy="9481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 algn="l" defTabSz="792479">
              <a:defRPr b="1" sz="5568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“Huh?” - everyone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Choosing Measure of Success"/>
          <p:cNvSpPr txBox="1"/>
          <p:nvPr>
            <p:ph type="title"/>
          </p:nvPr>
        </p:nvSpPr>
        <p:spPr>
          <a:xfrm>
            <a:off x="1066800" y="469900"/>
            <a:ext cx="10386758" cy="1968500"/>
          </a:xfrm>
          <a:prstGeom prst="rect">
            <a:avLst/>
          </a:prstGeom>
        </p:spPr>
        <p:txBody>
          <a:bodyPr/>
          <a:lstStyle/>
          <a:p>
            <a:pPr/>
            <a:r>
              <a:t>Choosing Measure of Success</a:t>
            </a:r>
          </a:p>
        </p:txBody>
      </p:sp>
      <p:sp>
        <p:nvSpPr>
          <p:cNvPr id="176" name="Input Data: Mel-frequency Cepstral Coefficients (MFCC) represent the “energy spectral density” of an audio signal….?…"/>
          <p:cNvSpPr txBox="1"/>
          <p:nvPr>
            <p:ph type="body" sz="half" idx="1"/>
          </p:nvPr>
        </p:nvSpPr>
        <p:spPr>
          <a:xfrm>
            <a:off x="1060605" y="3136900"/>
            <a:ext cx="11894833" cy="9372600"/>
          </a:xfrm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939898"/>
                </a:solidFill>
              </a:defRPr>
            </a:pPr>
            <a:r>
              <a:t>Input Data: Mel-frequency Cepstral Coefficients (MFCC) represent the “energy spectral density” of an audio signal….?</a:t>
            </a:r>
          </a:p>
          <a:p>
            <a:pPr>
              <a:defRPr>
                <a:solidFill>
                  <a:srgbClr val="2D2E2F"/>
                </a:solidFill>
              </a:defRPr>
            </a:pPr>
            <a:r>
              <a:t>In other words, the data doesn’t mean anything to most people.</a:t>
            </a:r>
          </a:p>
          <a:p>
            <a:pPr>
              <a:defRPr>
                <a:solidFill>
                  <a:srgbClr val="959898"/>
                </a:solidFill>
              </a:defRPr>
            </a:pPr>
            <a:r>
              <a:t>We care about the </a:t>
            </a:r>
            <a:r>
              <a:rPr b="1"/>
              <a:t>prediction accuracy</a:t>
            </a:r>
            <a:r>
              <a:t>.</a:t>
            </a:r>
          </a:p>
          <a:p>
            <a:pPr>
              <a:defRPr>
                <a:solidFill>
                  <a:srgbClr val="959898"/>
                </a:solidFill>
              </a:defRPr>
            </a:pPr>
            <a:r>
              <a:t>No preference on successfully predicting one thing or another.</a:t>
            </a:r>
          </a:p>
        </p:txBody>
      </p:sp>
      <p:pic>
        <p:nvPicPr>
          <p:cNvPr id="177" name="a-Mel-frequency-cepstral-coefficients-MFCC-deformed-male-speech-laryngean-polypus.png" descr="a-Mel-frequency-cepstral-coefficients-MFCC-deformed-male-speech-laryngean-polypu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815767" y="2337150"/>
            <a:ext cx="10553701" cy="7264401"/>
          </a:xfrm>
          <a:prstGeom prst="rect">
            <a:avLst/>
          </a:prstGeom>
          <a:ln w="12700">
            <a:miter lim="400000"/>
          </a:ln>
        </p:spPr>
      </p:pic>
      <p:sp>
        <p:nvSpPr>
          <p:cNvPr id="178" name="“Huh?” - everyone"/>
          <p:cNvSpPr txBox="1"/>
          <p:nvPr/>
        </p:nvSpPr>
        <p:spPr>
          <a:xfrm>
            <a:off x="15159342" y="9886253"/>
            <a:ext cx="7747853" cy="9481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 algn="l" defTabSz="792479">
              <a:defRPr b="1" sz="5568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“Huh?” - everyone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ModernPortfolio">
  <a:themeElements>
    <a:clrScheme name="ModernPortfolio">
      <a:dk1>
        <a:srgbClr val="000000"/>
      </a:dk1>
      <a:lt1>
        <a:srgbClr val="FFFFFF"/>
      </a:lt1>
      <a:dk2>
        <a:srgbClr val="5C5C5C"/>
      </a:dk2>
      <a:lt2>
        <a:srgbClr val="CBCBCB"/>
      </a:lt2>
      <a:accent1>
        <a:srgbClr val="557E8A"/>
      </a:accent1>
      <a:accent2>
        <a:srgbClr val="88885A"/>
      </a:accent2>
      <a:accent3>
        <a:srgbClr val="B29E85"/>
      </a:accent3>
      <a:accent4>
        <a:srgbClr val="BB7B52"/>
      </a:accent4>
      <a:accent5>
        <a:srgbClr val="CF7F66"/>
      </a:accent5>
      <a:accent6>
        <a:srgbClr val="62647B"/>
      </a:accent6>
      <a:hlink>
        <a:srgbClr val="0000FF"/>
      </a:hlink>
      <a:folHlink>
        <a:srgbClr val="FF00FF"/>
      </a:folHlink>
    </a:clrScheme>
    <a:fontScheme name="ModernPortfolio">
      <a:majorFont>
        <a:latin typeface="Helvetica Neue Light"/>
        <a:ea typeface="Helvetica Neue Light"/>
        <a:cs typeface="Helvetica Neue Light"/>
      </a:majorFont>
      <a:minorFont>
        <a:latin typeface="Helvetica Neue Light"/>
        <a:ea typeface="Helvetica Neue Light"/>
        <a:cs typeface="Helvetica Neue Light"/>
      </a:minorFont>
    </a:fontScheme>
    <a:fmtScheme name="ModernPortfol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satOff val="12166"/>
            <a:lumOff val="-13042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0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rgbClr val="ABABAB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0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ModernPortfolio">
  <a:themeElements>
    <a:clrScheme name="ModernPortfolio">
      <a:dk1>
        <a:srgbClr val="000000"/>
      </a:dk1>
      <a:lt1>
        <a:srgbClr val="FFFFFF"/>
      </a:lt1>
      <a:dk2>
        <a:srgbClr val="5C5C5C"/>
      </a:dk2>
      <a:lt2>
        <a:srgbClr val="CBCBCB"/>
      </a:lt2>
      <a:accent1>
        <a:srgbClr val="557E8A"/>
      </a:accent1>
      <a:accent2>
        <a:srgbClr val="88885A"/>
      </a:accent2>
      <a:accent3>
        <a:srgbClr val="B29E85"/>
      </a:accent3>
      <a:accent4>
        <a:srgbClr val="BB7B52"/>
      </a:accent4>
      <a:accent5>
        <a:srgbClr val="CF7F66"/>
      </a:accent5>
      <a:accent6>
        <a:srgbClr val="62647B"/>
      </a:accent6>
      <a:hlink>
        <a:srgbClr val="0000FF"/>
      </a:hlink>
      <a:folHlink>
        <a:srgbClr val="FF00FF"/>
      </a:folHlink>
    </a:clrScheme>
    <a:fontScheme name="ModernPortfolio">
      <a:majorFont>
        <a:latin typeface="Helvetica Neue Light"/>
        <a:ea typeface="Helvetica Neue Light"/>
        <a:cs typeface="Helvetica Neue Light"/>
      </a:majorFont>
      <a:minorFont>
        <a:latin typeface="Helvetica Neue Light"/>
        <a:ea typeface="Helvetica Neue Light"/>
        <a:cs typeface="Helvetica Neue Light"/>
      </a:minorFont>
    </a:fontScheme>
    <a:fmtScheme name="ModernPortfol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satOff val="12166"/>
            <a:lumOff val="-13042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0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rgbClr val="ABABAB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0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